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8" r:id="rId3"/>
    <p:sldId id="257" r:id="rId4"/>
    <p:sldId id="378" r:id="rId5"/>
    <p:sldId id="379" r:id="rId6"/>
    <p:sldId id="380" r:id="rId7"/>
    <p:sldId id="381" r:id="rId8"/>
    <p:sldId id="382" r:id="rId9"/>
    <p:sldId id="384" r:id="rId10"/>
    <p:sldId id="383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7" r:id="rId23"/>
    <p:sldId id="396" r:id="rId24"/>
    <p:sldId id="398" r:id="rId25"/>
    <p:sldId id="400" r:id="rId26"/>
    <p:sldId id="402" r:id="rId27"/>
    <p:sldId id="401" r:id="rId28"/>
    <p:sldId id="399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372" r:id="rId43"/>
    <p:sldId id="429" r:id="rId44"/>
    <p:sldId id="346" r:id="rId45"/>
    <p:sldId id="416" r:id="rId46"/>
    <p:sldId id="417" r:id="rId47"/>
    <p:sldId id="418" r:id="rId48"/>
    <p:sldId id="419" r:id="rId49"/>
    <p:sldId id="420" r:id="rId50"/>
    <p:sldId id="421" r:id="rId51"/>
    <p:sldId id="422" r:id="rId52"/>
    <p:sldId id="423" r:id="rId53"/>
    <p:sldId id="424" r:id="rId54"/>
    <p:sldId id="427" r:id="rId55"/>
    <p:sldId id="428" r:id="rId5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tângulo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tângulo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ângulo isósceles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Triângulo isósceles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5" name="Conector reto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ângulo isósceles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ângulo isósceles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ângulo isósceles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D1E9E6C-DE82-4FB1-B094-B0E172B4A5AC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1249730-C585-4D65-A600-FE701BBA28A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8" name="Conector reto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ector reto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ângulo isósceles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ELE08572-Sistemas Digitais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Profa</a:t>
            </a:r>
            <a:r>
              <a:rPr lang="pt-BR" dirty="0"/>
              <a:t>. </a:t>
            </a:r>
            <a:r>
              <a:rPr lang="pt-BR" dirty="0" err="1"/>
              <a:t>Eliete</a:t>
            </a:r>
            <a:r>
              <a:rPr lang="pt-BR" dirty="0"/>
              <a:t> Caldeira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Clicar em </a:t>
            </a:r>
            <a:r>
              <a:rPr lang="pt-BR" i="1" dirty="0"/>
              <a:t>Next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78DFD5-44E0-8AD1-1498-6F0924519A6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67374" y="1219200"/>
            <a:ext cx="5809251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9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Entrar com nome do projeto, o diretório para salvar e clicar em </a:t>
            </a:r>
            <a:r>
              <a:rPr lang="pt-BR" i="1" dirty="0"/>
              <a:t>Next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B3BF71C-6711-F29D-2AD1-02144D218A6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67374" y="1219200"/>
            <a:ext cx="5809251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1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Escolher </a:t>
            </a:r>
            <a:r>
              <a:rPr lang="pt-BR" i="1" dirty="0"/>
              <a:t>RTL Project, </a:t>
            </a:r>
            <a:r>
              <a:rPr lang="pt-BR" dirty="0"/>
              <a:t>e não especificar as fontes neste momento e clicar em </a:t>
            </a:r>
            <a:r>
              <a:rPr lang="pt-BR" i="1" dirty="0"/>
              <a:t>Next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113D8F6-5ECC-7561-4CEB-B64C944DC2C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67374" y="1219200"/>
            <a:ext cx="5809251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80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Especificar a FPGA utilizada de acordo com a figura e clicar em </a:t>
            </a:r>
            <a:r>
              <a:rPr lang="pt-BR" i="1" dirty="0"/>
              <a:t>Next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C6B386A-8B74-BB69-E07A-A9E5B55E75E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67374" y="1219200"/>
            <a:ext cx="5809251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89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Clicar em </a:t>
            </a:r>
            <a:r>
              <a:rPr lang="pt-BR" i="1" dirty="0" err="1"/>
              <a:t>Finish</a:t>
            </a:r>
            <a:endParaRPr lang="pt-BR" i="1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D824E42-B83E-421B-4980-54F297F6D3B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67374" y="1219200"/>
            <a:ext cx="5809251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5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No lado esquerdo em </a:t>
            </a:r>
            <a:r>
              <a:rPr lang="pt-BR" i="1" dirty="0"/>
              <a:t>PROJECT MANAGER </a:t>
            </a:r>
            <a:r>
              <a:rPr lang="pt-BR" dirty="0"/>
              <a:t>clicar em </a:t>
            </a:r>
            <a:r>
              <a:rPr lang="pt-BR" i="1" dirty="0" err="1"/>
              <a:t>Add</a:t>
            </a:r>
            <a:r>
              <a:rPr lang="pt-BR" i="1" dirty="0"/>
              <a:t> </a:t>
            </a:r>
            <a:r>
              <a:rPr lang="pt-BR" i="1" dirty="0" err="1"/>
              <a:t>Sources</a:t>
            </a:r>
            <a:endParaRPr lang="pt-BR" i="1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2EEA36B-80BC-3730-7FA6-5CBEF0EBCFA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95721" y="1219200"/>
            <a:ext cx="6552557" cy="4937125"/>
          </a:xfrm>
        </p:spPr>
      </p:pic>
    </p:spTree>
    <p:extLst>
      <p:ext uri="{BB962C8B-B14F-4D97-AF65-F5344CB8AC3E}">
        <p14:creationId xmlns:p14="http://schemas.microsoft.com/office/powerpoint/2010/main" val="156313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Escolher </a:t>
            </a:r>
            <a:r>
              <a:rPr lang="pt-BR" i="1" dirty="0" err="1"/>
              <a:t>Add</a:t>
            </a:r>
            <a:r>
              <a:rPr lang="pt-BR" i="1" dirty="0"/>
              <a:t> </a:t>
            </a:r>
            <a:r>
              <a:rPr lang="pt-BR" i="1" dirty="0" err="1"/>
              <a:t>or</a:t>
            </a:r>
            <a:r>
              <a:rPr lang="pt-BR" i="1" dirty="0"/>
              <a:t> </a:t>
            </a:r>
            <a:r>
              <a:rPr lang="pt-BR" i="1" dirty="0" err="1"/>
              <a:t>create</a:t>
            </a:r>
            <a:r>
              <a:rPr lang="pt-BR" i="1" dirty="0"/>
              <a:t> design </a:t>
            </a:r>
            <a:r>
              <a:rPr lang="pt-BR" i="1" dirty="0" err="1"/>
              <a:t>sources</a:t>
            </a:r>
            <a:r>
              <a:rPr lang="pt-BR" dirty="0"/>
              <a:t> e clicar em </a:t>
            </a:r>
            <a:r>
              <a:rPr lang="pt-BR" i="1" dirty="0"/>
              <a:t>Next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A53D62B-75BC-E4B3-D14C-C1B6877AA99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5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Clicar com botão direito do mouse no “+” e depois em </a:t>
            </a:r>
            <a:r>
              <a:rPr lang="pt-BR" i="1" dirty="0" err="1"/>
              <a:t>Add</a:t>
            </a:r>
            <a:r>
              <a:rPr lang="pt-BR" i="1" dirty="0"/>
              <a:t> files.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764BB932-A27E-5486-1818-164365351A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68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Buscar os arquivos </a:t>
            </a:r>
            <a:r>
              <a:rPr lang="pt-BR" dirty="0" err="1"/>
              <a:t>vhd</a:t>
            </a:r>
            <a:r>
              <a:rPr lang="pt-BR" dirty="0"/>
              <a:t> do projeto na máquina, selecionar e clicar em Ok</a:t>
            </a:r>
            <a:endParaRPr lang="pt-BR" i="1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B8FD0C2-7002-43E5-7232-645B51E05DC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764276"/>
            <a:ext cx="8229600" cy="38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6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Clicar em </a:t>
            </a:r>
            <a:r>
              <a:rPr lang="pt-BR" i="1" dirty="0" err="1"/>
              <a:t>Finish</a:t>
            </a:r>
            <a:r>
              <a:rPr lang="pt-BR" dirty="0"/>
              <a:t> quando todos os arquivos do projeto tiverem sido adicionados</a:t>
            </a:r>
            <a:endParaRPr lang="pt-BR" i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A1F2D21-1EC0-E930-CE6B-86341E98855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38207" y="1219200"/>
            <a:ext cx="7267586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2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Projeto 01- Comparador de dois bits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Capítulo 1- Circuitos </a:t>
            </a:r>
            <a:r>
              <a:rPr lang="pt-BR" dirty="0" err="1"/>
              <a:t>Combinacionais</a:t>
            </a:r>
            <a:r>
              <a:rPr lang="pt-BR" dirty="0"/>
              <a:t> a Nível de Portas</a:t>
            </a:r>
          </a:p>
          <a:p>
            <a:r>
              <a:rPr lang="pt-BR" dirty="0"/>
              <a:t>Capítulo 2-FPGA e Software para Projeto Digital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Novamente, no lado esquerdo em </a:t>
            </a:r>
            <a:r>
              <a:rPr lang="pt-BR" i="1" dirty="0"/>
              <a:t>PROJECT MANAGER </a:t>
            </a:r>
            <a:r>
              <a:rPr lang="pt-BR" dirty="0"/>
              <a:t>clicar em </a:t>
            </a:r>
            <a:r>
              <a:rPr lang="pt-BR" i="1" dirty="0" err="1"/>
              <a:t>Add</a:t>
            </a:r>
            <a:r>
              <a:rPr lang="pt-BR" i="1" dirty="0"/>
              <a:t> </a:t>
            </a:r>
            <a:r>
              <a:rPr lang="pt-BR" i="1" dirty="0" err="1"/>
              <a:t>Sources</a:t>
            </a:r>
            <a:endParaRPr lang="pt-BR" i="1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161315B7-228A-54E6-030B-FFA998AEF1E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35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Escolher </a:t>
            </a:r>
            <a:r>
              <a:rPr lang="pt-BR" i="1" dirty="0" err="1"/>
              <a:t>Add</a:t>
            </a:r>
            <a:r>
              <a:rPr lang="pt-BR" i="1" dirty="0"/>
              <a:t> </a:t>
            </a:r>
            <a:r>
              <a:rPr lang="pt-BR" i="1" dirty="0" err="1"/>
              <a:t>or</a:t>
            </a:r>
            <a:r>
              <a:rPr lang="pt-BR" i="1" dirty="0"/>
              <a:t> </a:t>
            </a:r>
            <a:r>
              <a:rPr lang="pt-BR" i="1" dirty="0" err="1"/>
              <a:t>create</a:t>
            </a:r>
            <a:r>
              <a:rPr lang="pt-BR" i="1" dirty="0"/>
              <a:t> </a:t>
            </a:r>
            <a:r>
              <a:rPr lang="pt-BR" i="1" dirty="0" err="1"/>
              <a:t>constraints</a:t>
            </a:r>
            <a:r>
              <a:rPr lang="pt-BR" i="1" dirty="0"/>
              <a:t> </a:t>
            </a:r>
            <a:r>
              <a:rPr lang="pt-BR" dirty="0"/>
              <a:t>e clicar em </a:t>
            </a:r>
            <a:r>
              <a:rPr lang="pt-BR" i="1" dirty="0"/>
              <a:t>Next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DF18F8D-5E0A-D051-FCD0-A0B91936131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38207" y="1219200"/>
            <a:ext cx="7267586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3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Clicar no “+” e depois em </a:t>
            </a:r>
            <a:r>
              <a:rPr lang="pt-BR" i="1" dirty="0" err="1"/>
              <a:t>Add</a:t>
            </a:r>
            <a:r>
              <a:rPr lang="pt-BR" i="1" dirty="0"/>
              <a:t> Files</a:t>
            </a:r>
          </a:p>
        </p:txBody>
      </p:sp>
      <p:pic>
        <p:nvPicPr>
          <p:cNvPr id="26" name="Espaço Reservado para Conteúdo 25">
            <a:extLst>
              <a:ext uri="{FF2B5EF4-FFF2-40B4-BE49-F238E27FC236}">
                <a16:creationId xmlns:a16="http://schemas.microsoft.com/office/drawing/2014/main" id="{7B241EE5-AED7-573F-601A-4BA4F761682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46568" y="1219200"/>
            <a:ext cx="7250864" cy="4937125"/>
          </a:xfrm>
        </p:spPr>
      </p:pic>
    </p:spTree>
    <p:extLst>
      <p:ext uri="{BB962C8B-B14F-4D97-AF65-F5344CB8AC3E}">
        <p14:creationId xmlns:p14="http://schemas.microsoft.com/office/powerpoint/2010/main" val="2857107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Buscar o arquivo </a:t>
            </a:r>
            <a:r>
              <a:rPr lang="pt-BR" dirty="0" err="1"/>
              <a:t>xdc</a:t>
            </a:r>
            <a:r>
              <a:rPr lang="pt-BR" dirty="0"/>
              <a:t> da </a:t>
            </a:r>
            <a:r>
              <a:rPr lang="pt-BR" dirty="0" err="1"/>
              <a:t>Nexys</a:t>
            </a:r>
            <a:r>
              <a:rPr lang="pt-BR" dirty="0"/>
              <a:t> A7 na máquina, selecionar e clicar em Ok</a:t>
            </a:r>
            <a:endParaRPr lang="pt-BR" i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C193949-8FEF-7CD0-F269-27AC7A369BF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764276"/>
            <a:ext cx="8229600" cy="38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2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Clicar em </a:t>
            </a:r>
            <a:r>
              <a:rPr lang="pt-BR" i="1" dirty="0" err="1"/>
              <a:t>Finish</a:t>
            </a:r>
            <a:endParaRPr lang="pt-BR" i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607A099-B0C5-F817-E933-6160AE9D85A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38207" y="1219200"/>
            <a:ext cx="7267586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8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Na </a:t>
            </a:r>
            <a:r>
              <a:rPr lang="pt-BR" dirty="0" err="1"/>
              <a:t>subjanela</a:t>
            </a:r>
            <a:r>
              <a:rPr lang="pt-BR" dirty="0"/>
              <a:t> </a:t>
            </a:r>
            <a:r>
              <a:rPr lang="pt-BR" i="1" dirty="0" err="1"/>
              <a:t>Sources</a:t>
            </a:r>
            <a:r>
              <a:rPr lang="pt-BR" dirty="0"/>
              <a:t> clicar duas vezes no nome do arquivo </a:t>
            </a:r>
            <a:r>
              <a:rPr lang="pt-BR" dirty="0" err="1"/>
              <a:t>xdc</a:t>
            </a:r>
            <a:r>
              <a:rPr lang="pt-BR" dirty="0"/>
              <a:t> para editar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47E7B18-F201-C99D-2534-EBF1386B099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59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Editar o arquivo </a:t>
            </a:r>
            <a:r>
              <a:rPr lang="pt-BR" dirty="0" err="1"/>
              <a:t>xdc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A039075-7AF4-9F85-FEDC-39D524B8C4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O arquivo </a:t>
            </a:r>
            <a:r>
              <a:rPr lang="pt-BR" dirty="0" err="1"/>
              <a:t>xdc</a:t>
            </a:r>
            <a:r>
              <a:rPr lang="pt-BR" dirty="0"/>
              <a:t> tem todos os pinos da FPGA conectados a cada um dos sinais de entrada e saída utilizados</a:t>
            </a:r>
          </a:p>
          <a:p>
            <a:r>
              <a:rPr lang="pt-BR" dirty="0"/>
              <a:t>Neste projeto serão utilizadas as 4 chaves </a:t>
            </a:r>
            <a:r>
              <a:rPr lang="pt-BR" dirty="0" err="1"/>
              <a:t>sw</a:t>
            </a:r>
            <a:r>
              <a:rPr lang="pt-BR" dirty="0"/>
              <a:t>(3), </a:t>
            </a:r>
            <a:r>
              <a:rPr lang="pt-BR" dirty="0" err="1"/>
              <a:t>sw</a:t>
            </a:r>
            <a:r>
              <a:rPr lang="pt-BR" dirty="0"/>
              <a:t>(2), </a:t>
            </a:r>
            <a:r>
              <a:rPr lang="pt-BR" dirty="0" err="1"/>
              <a:t>sw</a:t>
            </a:r>
            <a:r>
              <a:rPr lang="pt-BR" dirty="0"/>
              <a:t>(1) e </a:t>
            </a:r>
            <a:r>
              <a:rPr lang="pt-BR" dirty="0" err="1"/>
              <a:t>sw</a:t>
            </a:r>
            <a:r>
              <a:rPr lang="pt-BR" dirty="0"/>
              <a:t>(0), como entrada e o led(0) como saída do comparador</a:t>
            </a:r>
          </a:p>
          <a:p>
            <a:r>
              <a:rPr lang="pt-BR" dirty="0"/>
              <a:t>Comente todas as demais linhas colocando “#” no início da linha </a:t>
            </a:r>
          </a:p>
          <a:p>
            <a:r>
              <a:rPr lang="pt-BR" dirty="0"/>
              <a:t>Alternativamente, selecione as linhas que deseja comentar e clique em “//”no menu da </a:t>
            </a:r>
            <a:r>
              <a:rPr lang="pt-BR" dirty="0" err="1"/>
              <a:t>subjanela</a:t>
            </a:r>
            <a:r>
              <a:rPr lang="pt-BR" dirty="0"/>
              <a:t> de edição. </a:t>
            </a:r>
          </a:p>
          <a:p>
            <a:r>
              <a:rPr lang="pt-BR" dirty="0"/>
              <a:t>O atalho </a:t>
            </a:r>
            <a:r>
              <a:rPr lang="pt-BR" dirty="0" err="1"/>
              <a:t>ctrl+barra</a:t>
            </a:r>
            <a:r>
              <a:rPr lang="pt-BR" dirty="0"/>
              <a:t> também pode ser usado para inverter o comentário da linha.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412423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Editar o arquivo </a:t>
            </a:r>
            <a:r>
              <a:rPr lang="pt-BR" dirty="0" err="1"/>
              <a:t>xdc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95C6171-440C-5BD0-1831-02AE64635A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3187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4131446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Salvar as alterações no arquivo </a:t>
            </a:r>
            <a:r>
              <a:rPr lang="pt-BR" dirty="0" err="1"/>
              <a:t>xdc</a:t>
            </a:r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75B4733A-6AC9-0D48-4A0F-43C0578EC9A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99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Expandir </a:t>
            </a:r>
            <a:r>
              <a:rPr lang="pt-BR" i="1" dirty="0"/>
              <a:t>SYNTHESIS</a:t>
            </a:r>
            <a:r>
              <a:rPr lang="pt-BR" dirty="0"/>
              <a:t> do lado esquerdo e clicar em </a:t>
            </a:r>
            <a:r>
              <a:rPr lang="pt-BR" i="1" dirty="0" err="1"/>
              <a:t>Run</a:t>
            </a:r>
            <a:r>
              <a:rPr lang="pt-BR" i="1" dirty="0"/>
              <a:t> </a:t>
            </a:r>
            <a:r>
              <a:rPr lang="pt-BR" i="1" dirty="0" err="1"/>
              <a:t>Synthesis</a:t>
            </a:r>
            <a:r>
              <a:rPr lang="pt-BR" i="1" dirty="0"/>
              <a:t>. </a:t>
            </a:r>
            <a:r>
              <a:rPr lang="pt-BR" dirty="0"/>
              <a:t>Clicar em Ok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DA4B4D7-9951-634D-EF17-E609FC877D3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1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Recomendações iniciais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montar os projetos é preciso ter em mãos os arquivos </a:t>
            </a:r>
            <a:r>
              <a:rPr lang="pt-BR" dirty="0" err="1"/>
              <a:t>vhd</a:t>
            </a:r>
            <a:r>
              <a:rPr lang="pt-BR" dirty="0"/>
              <a:t> (</a:t>
            </a:r>
            <a:r>
              <a:rPr lang="pt-BR" i="1" dirty="0" err="1"/>
              <a:t>source</a:t>
            </a:r>
            <a:r>
              <a:rPr lang="pt-BR" dirty="0"/>
              <a:t>) e </a:t>
            </a:r>
            <a:r>
              <a:rPr lang="pt-BR" dirty="0" err="1"/>
              <a:t>xdc</a:t>
            </a:r>
            <a:r>
              <a:rPr lang="pt-BR" dirty="0"/>
              <a:t> (</a:t>
            </a:r>
            <a:r>
              <a:rPr lang="pt-BR" i="1" dirty="0" err="1"/>
              <a:t>contraints</a:t>
            </a:r>
            <a:r>
              <a:rPr lang="pt-BR" dirty="0"/>
              <a:t>), que podem ser obtidos nos códigos do livro 2ª edição</a:t>
            </a:r>
          </a:p>
          <a:p>
            <a:r>
              <a:rPr lang="pt-BR" dirty="0"/>
              <a:t>Se o projeto for simulado guarde uma imagem da tela do simulador</a:t>
            </a:r>
          </a:p>
          <a:p>
            <a:r>
              <a:rPr lang="pt-BR" dirty="0"/>
              <a:t>O arquivo </a:t>
            </a:r>
            <a:r>
              <a:rPr lang="pt-BR" dirty="0" err="1"/>
              <a:t>rpt</a:t>
            </a:r>
            <a:r>
              <a:rPr lang="pt-BR" dirty="0"/>
              <a:t> é o relatório de síntese do projeto no Vivado</a:t>
            </a:r>
          </a:p>
          <a:p>
            <a:endParaRPr lang="pt-BR" dirty="0"/>
          </a:p>
          <a:p>
            <a:r>
              <a:rPr lang="pt-BR" dirty="0"/>
              <a:t>Cuidado:  armazene os arquivos </a:t>
            </a:r>
            <a:r>
              <a:rPr lang="pt-BR" dirty="0" err="1"/>
              <a:t>vhd</a:t>
            </a:r>
            <a:r>
              <a:rPr lang="pt-BR" dirty="0"/>
              <a:t>, </a:t>
            </a:r>
            <a:r>
              <a:rPr lang="pt-BR" dirty="0" err="1"/>
              <a:t>xdc</a:t>
            </a:r>
            <a:r>
              <a:rPr lang="pt-BR" dirty="0"/>
              <a:t> (alterado) e </a:t>
            </a:r>
            <a:r>
              <a:rPr lang="pt-BR" dirty="0" err="1"/>
              <a:t>rpt</a:t>
            </a:r>
            <a:r>
              <a:rPr lang="pt-BR" dirty="0"/>
              <a:t> de seus projetos porque as máquinas serão limpas automaticamente todos os dias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Síntese finalizada, clicar em Ok para iniciar implementação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881E2EF-FDEB-7DDC-A3E9-618BE52D44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50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Clicar em Ok para continuar implementação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6A7D6163-10F6-0DDF-DD8D-554BD66CF81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88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Implementação finalizada. Clicar em Ok para gerar </a:t>
            </a:r>
            <a:r>
              <a:rPr lang="pt-BR" i="1" dirty="0" err="1"/>
              <a:t>bitstream</a:t>
            </a:r>
            <a:endParaRPr lang="pt-BR" i="1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E2AA525-A522-5E3E-629F-BE97EEDCC4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1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Clicar em Ok para continuar a geração do </a:t>
            </a:r>
            <a:r>
              <a:rPr lang="pt-BR" i="1" dirty="0" err="1"/>
              <a:t>bitstream</a:t>
            </a:r>
            <a:endParaRPr lang="pt-BR" i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FEC0FE3-5D5D-25A9-C33A-ABF68B71C43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16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Geração de </a:t>
            </a:r>
            <a:r>
              <a:rPr lang="pt-BR" i="1" dirty="0" err="1"/>
              <a:t>bitstream</a:t>
            </a:r>
            <a:r>
              <a:rPr lang="pt-BR" dirty="0"/>
              <a:t> finalizada. Clicar em Ok para abrir Hardware Manager</a:t>
            </a:r>
            <a:endParaRPr lang="pt-BR" i="1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DB909B9-6216-25A6-1BEC-C7FC9A9AD22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95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Hardware Manager aberto não conectado</a:t>
            </a:r>
            <a:endParaRPr lang="pt-BR" i="1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E4FB250-8546-E3BE-8E4F-3F9EB983F4D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1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Conectando o </a:t>
            </a:r>
            <a:r>
              <a:rPr lang="pt-BR" i="1" dirty="0"/>
              <a:t>hardware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B104DB3-ABDF-6675-B8E1-49B1DD916F6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8" y="1268760"/>
            <a:ext cx="8426903" cy="47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8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Expandir </a:t>
            </a:r>
            <a:r>
              <a:rPr lang="pt-BR" i="1" dirty="0"/>
              <a:t>Open Hardware Manager</a:t>
            </a:r>
            <a:r>
              <a:rPr lang="pt-BR" dirty="0"/>
              <a:t>, clicar em </a:t>
            </a:r>
            <a:r>
              <a:rPr lang="pt-BR" i="1" dirty="0"/>
              <a:t>Open Target </a:t>
            </a:r>
            <a:r>
              <a:rPr lang="pt-BR" dirty="0"/>
              <a:t>e depois em </a:t>
            </a:r>
            <a:r>
              <a:rPr lang="pt-BR" i="1" dirty="0"/>
              <a:t>Auto Connect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9D208B6-A753-420D-2758-82719A5C083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Hardware Manager aberto conectado</a:t>
            </a:r>
            <a:endParaRPr lang="pt-BR" i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5FAB0C8-CB25-6586-E041-23BCB4CF383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4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Clicar em </a:t>
            </a:r>
            <a:r>
              <a:rPr lang="pt-BR" i="1" dirty="0" err="1"/>
              <a:t>Program</a:t>
            </a:r>
            <a:r>
              <a:rPr lang="pt-BR" i="1" dirty="0"/>
              <a:t> Device </a:t>
            </a:r>
            <a:r>
              <a:rPr lang="pt-BR" dirty="0"/>
              <a:t>e em xc7a100t_0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339E623-AF57-0771-02F8-67A52E82C88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novo projeto no Vivado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No Vivado IDE, o desenvolvimento de hardware simplificado consiste nos seguintes passos principais: </a:t>
            </a:r>
          </a:p>
          <a:p>
            <a:pPr lvl="1"/>
            <a:r>
              <a:rPr lang="pt-BR" dirty="0"/>
              <a:t>1. Criar um projeto de design, </a:t>
            </a:r>
          </a:p>
          <a:p>
            <a:pPr lvl="1"/>
            <a:r>
              <a:rPr lang="pt-BR" dirty="0"/>
              <a:t>2. Adicionar ou criar códigos de design HDL, </a:t>
            </a:r>
          </a:p>
          <a:p>
            <a:pPr lvl="1"/>
            <a:r>
              <a:rPr lang="pt-BR" dirty="0"/>
              <a:t>3. Adicione um arquivo de </a:t>
            </a:r>
            <a:r>
              <a:rPr lang="pt-BR" dirty="0" err="1"/>
              <a:t>constraints</a:t>
            </a:r>
            <a:r>
              <a:rPr lang="pt-BR" dirty="0"/>
              <a:t>, </a:t>
            </a:r>
          </a:p>
          <a:p>
            <a:pPr lvl="1"/>
            <a:r>
              <a:rPr lang="pt-BR" dirty="0"/>
              <a:t>4. Executar síntese, implementação e geração de </a:t>
            </a:r>
            <a:r>
              <a:rPr lang="pt-BR" dirty="0" err="1"/>
              <a:t>bitstream</a:t>
            </a:r>
            <a:r>
              <a:rPr lang="pt-BR" dirty="0"/>
              <a:t>, </a:t>
            </a:r>
          </a:p>
          <a:p>
            <a:pPr lvl="1"/>
            <a:r>
              <a:rPr lang="pt-BR" dirty="0"/>
              <a:t>5. Programar um dispositivo FPGA. </a:t>
            </a:r>
          </a:p>
          <a:p>
            <a:r>
              <a:rPr lang="pt-BR" dirty="0"/>
              <a:t>Para isso, vamos usar os códigos do Comparador de igualdade de 2 bits apresentado no Capítulo 1.</a:t>
            </a:r>
          </a:p>
        </p:txBody>
      </p:sp>
    </p:spTree>
    <p:extLst>
      <p:ext uri="{BB962C8B-B14F-4D97-AF65-F5344CB8AC3E}">
        <p14:creationId xmlns:p14="http://schemas.microsoft.com/office/powerpoint/2010/main" val="4154967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Clicar em </a:t>
            </a:r>
            <a:r>
              <a:rPr lang="pt-BR" i="1" dirty="0" err="1"/>
              <a:t>Program</a:t>
            </a:r>
            <a:r>
              <a:rPr lang="pt-BR" dirty="0"/>
              <a:t> na janela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EEA7CF2-6ADC-3264-707F-C3095DA172A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94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Testar usando a placa </a:t>
            </a:r>
            <a:r>
              <a:rPr lang="pt-BR" dirty="0" err="1"/>
              <a:t>Nexys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097790-4EFD-BD87-D99D-0916F254BAF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245027" y="1219200"/>
            <a:ext cx="2441773" cy="4937760"/>
          </a:xfrm>
        </p:spPr>
        <p:txBody>
          <a:bodyPr/>
          <a:lstStyle/>
          <a:p>
            <a:r>
              <a:rPr lang="pt-BR" dirty="0"/>
              <a:t>Use as 4 chaves da direita</a:t>
            </a:r>
          </a:p>
          <a:p>
            <a:r>
              <a:rPr lang="pt-BR" dirty="0"/>
              <a:t>A saída será conectada ao LED da direita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35AD4C9-5080-D784-C790-ABF1AF22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81125"/>
            <a:ext cx="57054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5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de síntese e mensagens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098A8B5-0EE5-B8A6-F289-3ECD8EF4DD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O Vivado escreve mensagens durante os passos de síntese, implementação e geração de </a:t>
            </a:r>
            <a:r>
              <a:rPr lang="pt-BR" i="1" dirty="0" err="1"/>
              <a:t>bitstream</a:t>
            </a:r>
            <a:r>
              <a:rPr lang="pt-BR" dirty="0"/>
              <a:t> na janela de console. </a:t>
            </a:r>
          </a:p>
          <a:p>
            <a:r>
              <a:rPr lang="pt-BR" dirty="0"/>
              <a:t>As mensagens de erro e os </a:t>
            </a:r>
            <a:r>
              <a:rPr lang="pt-BR" dirty="0" err="1"/>
              <a:t>warnings</a:t>
            </a:r>
            <a:r>
              <a:rPr lang="pt-BR" dirty="0"/>
              <a:t> são apresentadas nessa janela</a:t>
            </a:r>
          </a:p>
          <a:p>
            <a:r>
              <a:rPr lang="pt-BR" dirty="0"/>
              <a:t>Além disso, o relatório de síntese do projeto é gerado com extensão </a:t>
            </a:r>
            <a:r>
              <a:rPr lang="pt-BR" dirty="0" err="1"/>
              <a:t>rpt</a:t>
            </a:r>
            <a:endParaRPr lang="pt-BR" dirty="0"/>
          </a:p>
          <a:p>
            <a:r>
              <a:rPr lang="pt-BR" dirty="0"/>
              <a:t>Este arquivo deve ser sempre armazenado e enviado no </a:t>
            </a:r>
            <a:r>
              <a:rPr lang="pt-BR" dirty="0" err="1"/>
              <a:t>Classroom</a:t>
            </a:r>
            <a:r>
              <a:rPr lang="pt-BR" dirty="0"/>
              <a:t> para todos os projetos.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Segunda parte - Simulação</a:t>
            </a:r>
          </a:p>
        </p:txBody>
      </p:sp>
    </p:spTree>
    <p:extLst>
      <p:ext uri="{BB962C8B-B14F-4D97-AF65-F5344CB8AC3E}">
        <p14:creationId xmlns:p14="http://schemas.microsoft.com/office/powerpoint/2010/main" val="1689225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Criar projeto para simular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projeto anteriormente criado foi feito mapeando-se os pinos do comparador de dois bits a 4 chaves e a 1 LED</a:t>
            </a:r>
          </a:p>
          <a:p>
            <a:r>
              <a:rPr lang="pt-BR" dirty="0"/>
              <a:t>Para criar um projeto para simular, não precisamos do arquivo </a:t>
            </a:r>
            <a:r>
              <a:rPr lang="pt-BR" i="1" dirty="0" err="1"/>
              <a:t>eq_top</a:t>
            </a:r>
            <a:r>
              <a:rPr lang="pt-BR" dirty="0"/>
              <a:t>, apenas dos arquivos com as descrições dos comparadores de dois bits (eq2) e de um bit (eq1)</a:t>
            </a:r>
          </a:p>
          <a:p>
            <a:r>
              <a:rPr lang="pt-BR" dirty="0"/>
              <a:t>O </a:t>
            </a:r>
            <a:r>
              <a:rPr lang="pt-BR" i="1" dirty="0" err="1"/>
              <a:t>testbench</a:t>
            </a:r>
            <a:r>
              <a:rPr lang="pt-BR" dirty="0"/>
              <a:t> (eq2_tb) será usado para fornecer entradas para os circuitos</a:t>
            </a:r>
          </a:p>
          <a:p>
            <a:endParaRPr lang="pt-BR" i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no Vivado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Vivado Design </a:t>
            </a:r>
            <a:r>
              <a:rPr lang="pt-BR" dirty="0" err="1"/>
              <a:t>Suite</a:t>
            </a:r>
            <a:r>
              <a:rPr lang="pt-BR" dirty="0"/>
              <a:t> integra dentro do ambiente de trabalho um simulador, que pode executar simulação comportamental, pós-síntese e pós-implementação. Lembrando que o layout da área de tarefa depende do processo.</a:t>
            </a:r>
          </a:p>
          <a:p>
            <a:r>
              <a:rPr lang="pt-BR" dirty="0"/>
              <a:t>Uma janela com uma área de simulação típica é mostrada na figura, a qual contém três </a:t>
            </a:r>
            <a:r>
              <a:rPr lang="pt-BR" dirty="0" err="1"/>
              <a:t>sub-janelas</a:t>
            </a:r>
            <a:r>
              <a:rPr lang="pt-BR" dirty="0"/>
              <a:t>: </a:t>
            </a:r>
            <a:r>
              <a:rPr lang="pt-BR" dirty="0" err="1"/>
              <a:t>Scope</a:t>
            </a:r>
            <a:r>
              <a:rPr lang="pt-BR" dirty="0"/>
              <a:t>, </a:t>
            </a:r>
            <a:r>
              <a:rPr lang="pt-BR" dirty="0" err="1"/>
              <a:t>Objects</a:t>
            </a:r>
            <a:r>
              <a:rPr lang="pt-BR" dirty="0"/>
              <a:t> e </a:t>
            </a:r>
            <a:r>
              <a:rPr lang="pt-BR" dirty="0" err="1"/>
              <a:t>Workplace</a:t>
            </a:r>
            <a:r>
              <a:rPr lang="pt-BR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5153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no Vivado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D73080D-1F92-798F-ACB4-94AA086135A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20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no Vivado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52DE858-6E8C-0B8B-78E5-ACF116C17A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janela </a:t>
            </a:r>
            <a:r>
              <a:rPr lang="pt-BR" dirty="0" err="1"/>
              <a:t>Scope</a:t>
            </a:r>
            <a:r>
              <a:rPr lang="pt-BR" dirty="0"/>
              <a:t> mostra a hierarquia do escopo do VHDL, que inclui a declaração de entidade, corpo da arquitetura, </a:t>
            </a:r>
            <a:r>
              <a:rPr lang="pt-BR" dirty="0" err="1"/>
              <a:t>process</a:t>
            </a:r>
            <a:r>
              <a:rPr lang="pt-BR" dirty="0"/>
              <a:t>, etc. </a:t>
            </a:r>
          </a:p>
          <a:p>
            <a:r>
              <a:rPr lang="pt-BR" dirty="0"/>
              <a:t>O escopo pode ser expandido ou colapsado de maneira similar à estrutura de diretório de arquivos. </a:t>
            </a:r>
          </a:p>
          <a:p>
            <a:r>
              <a:rPr lang="pt-BR" dirty="0"/>
              <a:t>A janela </a:t>
            </a:r>
            <a:r>
              <a:rPr lang="pt-BR" dirty="0" err="1"/>
              <a:t>Objects</a:t>
            </a:r>
            <a:r>
              <a:rPr lang="pt-BR" dirty="0"/>
              <a:t> mostra os objetos VHDL, que podem ser sinais, constantes, etc., dentro do escopo selecionado. </a:t>
            </a:r>
          </a:p>
          <a:p>
            <a:r>
              <a:rPr lang="pt-BR" dirty="0"/>
              <a:t>A janela </a:t>
            </a:r>
            <a:r>
              <a:rPr lang="pt-BR" dirty="0" err="1"/>
              <a:t>Workplace</a:t>
            </a:r>
            <a:r>
              <a:rPr lang="pt-BR" dirty="0"/>
              <a:t> contém múltiplos documentos. </a:t>
            </a:r>
          </a:p>
          <a:p>
            <a:r>
              <a:rPr lang="pt-BR" dirty="0"/>
              <a:t>O documento principal é a janela </a:t>
            </a:r>
            <a:r>
              <a:rPr lang="pt-BR" dirty="0" err="1"/>
              <a:t>Waveform</a:t>
            </a:r>
            <a:r>
              <a:rPr lang="pt-BR" dirty="0"/>
              <a:t> que apresenta a forma de onda. O comparador de dois bits foi usado no exemplo.  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0915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no Vivado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52DE858-6E8C-0B8B-78E5-ACF116C17A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No Vivado Design </a:t>
            </a:r>
            <a:r>
              <a:rPr lang="pt-BR" dirty="0" err="1"/>
              <a:t>Suite</a:t>
            </a:r>
            <a:r>
              <a:rPr lang="pt-BR" dirty="0"/>
              <a:t>, o fluxo de simulação simplificado consiste dos seguintes passos principais: </a:t>
            </a:r>
          </a:p>
          <a:p>
            <a:pPr lvl="1"/>
            <a:r>
              <a:rPr lang="pt-BR" dirty="0"/>
              <a:t>1. Criar um projeto.</a:t>
            </a:r>
          </a:p>
          <a:p>
            <a:pPr lvl="1"/>
            <a:r>
              <a:rPr lang="pt-BR" dirty="0"/>
              <a:t>2. Adicionar ou criar códigos VHDL do projeto.</a:t>
            </a:r>
          </a:p>
          <a:p>
            <a:pPr lvl="1"/>
            <a:r>
              <a:rPr lang="pt-BR" dirty="0"/>
              <a:t>3. Adicionar ou criar um </a:t>
            </a:r>
            <a:r>
              <a:rPr lang="pt-BR" dirty="0" err="1"/>
              <a:t>testbench</a:t>
            </a:r>
            <a:r>
              <a:rPr lang="pt-BR" dirty="0"/>
              <a:t> em VHDL.</a:t>
            </a:r>
          </a:p>
          <a:p>
            <a:pPr lvl="1"/>
            <a:r>
              <a:rPr lang="pt-BR" dirty="0"/>
              <a:t>4. Executar a simulação inicial.</a:t>
            </a:r>
          </a:p>
          <a:p>
            <a:pPr lvl="1"/>
            <a:r>
              <a:rPr lang="pt-BR" dirty="0"/>
              <a:t>5. Customizar a janela com a forma de onda e simular novamente.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871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no Vivado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52DE858-6E8C-0B8B-78E5-ACF116C17A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primeiro e o segundo passos são idênticos ao que é feito para criar o projeto para configurar a FPGA. </a:t>
            </a:r>
          </a:p>
          <a:p>
            <a:r>
              <a:rPr lang="pt-BR" dirty="0"/>
              <a:t>Note que é possível incluir fontes para o projeto e para a simulação. </a:t>
            </a:r>
          </a:p>
          <a:p>
            <a:r>
              <a:rPr lang="pt-BR" dirty="0"/>
              <a:t>Quando um arquivo de projeto é adicionado, ele é também incluído no diretório de fontes para simulação. </a:t>
            </a:r>
          </a:p>
          <a:p>
            <a:r>
              <a:rPr lang="pt-BR" dirty="0"/>
              <a:t>Consequentemente, os primeiros dois passos podem ser omitidos se o projeto já está montado para síntese. </a:t>
            </a:r>
          </a:p>
          <a:p>
            <a:r>
              <a:rPr lang="pt-BR" dirty="0"/>
              <a:t>Os passos restantes são explicados a seguir.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19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Passo 1. Criar um projeto de 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Um novo projeto do Vivado pode ser criado da seguinte forma:</a:t>
            </a:r>
          </a:p>
          <a:p>
            <a:pPr lvl="1"/>
            <a:r>
              <a:rPr lang="pt-BR" dirty="0"/>
              <a:t>1.	Na janela de inicialização do Vivado, clique no ícone Criar Novo Projeto. A janela Novo Projeto é exibida.</a:t>
            </a:r>
          </a:p>
          <a:p>
            <a:pPr lvl="1"/>
            <a:r>
              <a:rPr lang="pt-BR" dirty="0"/>
              <a:t>2.	Insira o nome do projeto como eq2 e o local do diretório desejado e clique em Avançar.</a:t>
            </a:r>
          </a:p>
          <a:p>
            <a:pPr lvl="1"/>
            <a:r>
              <a:rPr lang="pt-BR" dirty="0"/>
              <a:t>3.	Na caixa de diálogo Tipo de projeto, selecione Projeto RTL e marque a caixa Não especificar fontes neste momento. Clique em Avançar. Adicionaremos os arquivos posteriormente usando o Project Manager, que é mais flexível e fornece mais controle.</a:t>
            </a:r>
          </a:p>
          <a:p>
            <a:pPr lvl="1"/>
            <a:r>
              <a:rPr lang="pt-BR" dirty="0"/>
              <a:t>4.	Na caixa de diálogo de seleção de </a:t>
            </a:r>
            <a:r>
              <a:rPr lang="pt-BR" dirty="0" err="1"/>
              <a:t>Parts</a:t>
            </a:r>
            <a:r>
              <a:rPr lang="pt-BR" dirty="0"/>
              <a:t>, clique na guia </a:t>
            </a:r>
            <a:r>
              <a:rPr lang="pt-BR" dirty="0" err="1"/>
              <a:t>Parts</a:t>
            </a:r>
            <a:r>
              <a:rPr lang="pt-BR" dirty="0"/>
              <a:t> no campo de seleção para especificar o dispositivo FPGA de destino. Para a placa </a:t>
            </a:r>
            <a:r>
              <a:rPr lang="pt-BR" dirty="0" err="1"/>
              <a:t>Nexys</a:t>
            </a:r>
            <a:r>
              <a:rPr lang="pt-BR" dirty="0"/>
              <a:t> A7, selecione o seguinte:</a:t>
            </a:r>
          </a:p>
          <a:p>
            <a:pPr lvl="2"/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Category</a:t>
            </a:r>
            <a:r>
              <a:rPr lang="pt-BR" dirty="0"/>
              <a:t>: </a:t>
            </a:r>
            <a:r>
              <a:rPr lang="pt-BR" dirty="0" err="1"/>
              <a:t>All</a:t>
            </a:r>
            <a:endParaRPr lang="pt-BR" dirty="0"/>
          </a:p>
          <a:p>
            <a:pPr lvl="2"/>
            <a:r>
              <a:rPr lang="pt-BR" dirty="0"/>
              <a:t>Family: Artix-7</a:t>
            </a:r>
          </a:p>
          <a:p>
            <a:pPr lvl="2"/>
            <a:r>
              <a:rPr lang="pt-BR" dirty="0" err="1"/>
              <a:t>Sub-Family</a:t>
            </a:r>
            <a:r>
              <a:rPr lang="pt-BR" dirty="0"/>
              <a:t>: Artix-7</a:t>
            </a:r>
          </a:p>
          <a:p>
            <a:pPr lvl="2"/>
            <a:r>
              <a:rPr lang="pt-BR" dirty="0" err="1"/>
              <a:t>Package</a:t>
            </a:r>
            <a:r>
              <a:rPr lang="pt-BR" dirty="0"/>
              <a:t>: csg324</a:t>
            </a:r>
          </a:p>
          <a:p>
            <a:pPr lvl="2"/>
            <a:r>
              <a:rPr lang="pt-BR" dirty="0" err="1"/>
              <a:t>Speed</a:t>
            </a:r>
            <a:r>
              <a:rPr lang="pt-BR" dirty="0"/>
              <a:t>: -1</a:t>
            </a:r>
          </a:p>
          <a:p>
            <a:pPr lvl="2"/>
            <a:r>
              <a:rPr lang="pt-BR" dirty="0"/>
              <a:t>Part: xc7a100tcsg324-1</a:t>
            </a:r>
          </a:p>
        </p:txBody>
      </p:sp>
    </p:spTree>
    <p:extLst>
      <p:ext uri="{BB962C8B-B14F-4D97-AF65-F5344CB8AC3E}">
        <p14:creationId xmlns:p14="http://schemas.microsoft.com/office/powerpoint/2010/main" val="23088861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no Vivado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52DE858-6E8C-0B8B-78E5-ACF116C17A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Adicionar ou criar um </a:t>
            </a:r>
            <a:r>
              <a:rPr lang="pt-BR" dirty="0" err="1"/>
              <a:t>testbench</a:t>
            </a:r>
            <a:r>
              <a:rPr lang="pt-BR" dirty="0"/>
              <a:t> em VHDL. O processo é similar a adicionar um arquivo ao projeto: </a:t>
            </a:r>
          </a:p>
          <a:p>
            <a:pPr lvl="1"/>
            <a:r>
              <a:rPr lang="pt-BR" dirty="0"/>
              <a:t>1. Na janela </a:t>
            </a:r>
            <a:r>
              <a:rPr lang="pt-BR" dirty="0" err="1"/>
              <a:t>Flow</a:t>
            </a:r>
            <a:r>
              <a:rPr lang="pt-BR" dirty="0"/>
              <a:t> </a:t>
            </a:r>
            <a:r>
              <a:rPr lang="pt-BR" dirty="0" err="1"/>
              <a:t>Navigator</a:t>
            </a:r>
            <a:r>
              <a:rPr lang="pt-BR" dirty="0"/>
              <a:t>, expanda o Project Manager e então selecione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Sources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Selecione o botão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 </a:t>
            </a:r>
            <a:r>
              <a:rPr lang="pt-BR" dirty="0" err="1"/>
              <a:t>simulation</a:t>
            </a:r>
            <a:r>
              <a:rPr lang="pt-BR" dirty="0"/>
              <a:t> </a:t>
            </a:r>
            <a:r>
              <a:rPr lang="pt-BR" dirty="0" err="1"/>
              <a:t>sources</a:t>
            </a:r>
            <a:r>
              <a:rPr lang="pt-BR" dirty="0"/>
              <a:t> e click no botão Next para ir para a próxima janela de diálogo.</a:t>
            </a:r>
          </a:p>
          <a:p>
            <a:pPr lvl="1"/>
            <a:r>
              <a:rPr lang="pt-BR" dirty="0"/>
              <a:t>3. Nessa janela pressione o sinal “+” no canto da janela de diálogo. Uma pequena janela aparece com três itens: </a:t>
            </a:r>
            <a:r>
              <a:rPr lang="pt-BR" dirty="0" err="1"/>
              <a:t>Add</a:t>
            </a:r>
            <a:r>
              <a:rPr lang="pt-BR" dirty="0"/>
              <a:t> Files,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Directories,e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 Files.</a:t>
            </a:r>
          </a:p>
          <a:p>
            <a:pPr lvl="1"/>
            <a:r>
              <a:rPr lang="pt-BR" dirty="0"/>
              <a:t>4. Click em </a:t>
            </a:r>
            <a:r>
              <a:rPr lang="pt-BR" dirty="0" err="1"/>
              <a:t>Add</a:t>
            </a:r>
            <a:r>
              <a:rPr lang="pt-BR" dirty="0"/>
              <a:t> Files e navegue até o local onde está o arquivo </a:t>
            </a:r>
            <a:r>
              <a:rPr lang="pt-BR" dirty="0" err="1"/>
              <a:t>testbench</a:t>
            </a:r>
            <a:r>
              <a:rPr lang="pt-BR" dirty="0"/>
              <a:t>. Selecione o arquivo </a:t>
            </a:r>
            <a:r>
              <a:rPr lang="pt-BR" dirty="0" err="1"/>
              <a:t>testbench</a:t>
            </a:r>
            <a:r>
              <a:rPr lang="pt-BR" dirty="0"/>
              <a:t> e adicione à lista.</a:t>
            </a:r>
          </a:p>
          <a:p>
            <a:pPr lvl="1"/>
            <a:r>
              <a:rPr lang="pt-BR" dirty="0"/>
              <a:t>5. Click no botão </a:t>
            </a:r>
            <a:r>
              <a:rPr lang="pt-BR" dirty="0" err="1"/>
              <a:t>Finish</a:t>
            </a:r>
            <a:r>
              <a:rPr lang="pt-BR" dirty="0"/>
              <a:t>. Os arquivos serão analisados e importados para o projeto e mostrados hierarquicamente no diretório </a:t>
            </a:r>
            <a:r>
              <a:rPr lang="pt-BR" dirty="0" err="1"/>
              <a:t>Simulations</a:t>
            </a:r>
            <a:r>
              <a:rPr lang="pt-BR" dirty="0"/>
              <a:t> na janela </a:t>
            </a:r>
            <a:r>
              <a:rPr lang="pt-BR" dirty="0" err="1"/>
              <a:t>Sources</a:t>
            </a:r>
            <a:endParaRPr lang="pt-BR" dirty="0"/>
          </a:p>
          <a:p>
            <a:r>
              <a:rPr lang="pt-BR" dirty="0"/>
              <a:t>O procedimento é similar a adicionar arquivos ao projeto exceto que o botão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 </a:t>
            </a:r>
            <a:r>
              <a:rPr lang="pt-BR" dirty="0" err="1"/>
              <a:t>simulation</a:t>
            </a:r>
            <a:r>
              <a:rPr lang="pt-BR" dirty="0"/>
              <a:t> </a:t>
            </a:r>
            <a:r>
              <a:rPr lang="pt-BR" dirty="0" err="1"/>
              <a:t>sources</a:t>
            </a:r>
            <a:r>
              <a:rPr lang="pt-BR" dirty="0"/>
              <a:t> é selecionado no segundo passo. Por causa disso, o arquivo de </a:t>
            </a:r>
            <a:r>
              <a:rPr lang="pt-BR" dirty="0" err="1"/>
              <a:t>testbench</a:t>
            </a:r>
            <a:r>
              <a:rPr lang="pt-BR" dirty="0"/>
              <a:t> não é incluído no diretório Design </a:t>
            </a:r>
            <a:r>
              <a:rPr lang="pt-BR" dirty="0" err="1"/>
              <a:t>Sources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73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no Vivado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DFE32CB-C270-128F-EDD5-27E740DC24D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20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no Vivado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F42FA8E-E46E-B1F9-D74F-86D8B34E69F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Executar a simulação inicial - Após estabelecer o </a:t>
            </a:r>
            <a:r>
              <a:rPr lang="pt-BR" dirty="0" err="1"/>
              <a:t>testbench</a:t>
            </a:r>
            <a:r>
              <a:rPr lang="pt-BR" dirty="0"/>
              <a:t>, o procedimento para executar a simulação é o seguinte: </a:t>
            </a:r>
          </a:p>
          <a:p>
            <a:pPr lvl="1"/>
            <a:r>
              <a:rPr lang="pt-BR" dirty="0"/>
              <a:t>1. Na janela </a:t>
            </a:r>
            <a:r>
              <a:rPr lang="pt-BR" dirty="0" err="1"/>
              <a:t>Flow</a:t>
            </a:r>
            <a:r>
              <a:rPr lang="pt-BR" dirty="0"/>
              <a:t> </a:t>
            </a:r>
            <a:r>
              <a:rPr lang="pt-BR" dirty="0" err="1"/>
              <a:t>Navigator</a:t>
            </a:r>
            <a:r>
              <a:rPr lang="pt-BR" dirty="0"/>
              <a:t>, expanda o item </a:t>
            </a:r>
            <a:r>
              <a:rPr lang="pt-BR" dirty="0" err="1"/>
              <a:t>Simulation</a:t>
            </a:r>
            <a:r>
              <a:rPr lang="pt-BR" dirty="0"/>
              <a:t> e então selecione </a:t>
            </a:r>
            <a:r>
              <a:rPr lang="pt-BR" dirty="0" err="1"/>
              <a:t>Simulation</a:t>
            </a:r>
            <a:r>
              <a:rPr lang="pt-BR" dirty="0"/>
              <a:t> Settings. Uma caixa de diálogo aparece. </a:t>
            </a:r>
          </a:p>
          <a:p>
            <a:pPr lvl="1"/>
            <a:r>
              <a:rPr lang="pt-BR" dirty="0"/>
              <a:t>2. Selecione sim_1 no campo </a:t>
            </a:r>
            <a:r>
              <a:rPr lang="pt-BR" dirty="0" err="1"/>
              <a:t>Simulation</a:t>
            </a:r>
            <a:r>
              <a:rPr lang="pt-BR" dirty="0"/>
              <a:t> set e confirme que o </a:t>
            </a:r>
            <a:r>
              <a:rPr lang="pt-BR" dirty="0" err="1"/>
              <a:t>testbench</a:t>
            </a:r>
            <a:r>
              <a:rPr lang="pt-BR" dirty="0"/>
              <a:t> escolhido esteja no campo </a:t>
            </a:r>
            <a:r>
              <a:rPr lang="pt-BR" dirty="0" err="1"/>
              <a:t>Simulation</a:t>
            </a:r>
            <a:r>
              <a:rPr lang="pt-BR" dirty="0"/>
              <a:t> top-module </a:t>
            </a:r>
            <a:r>
              <a:rPr lang="pt-BR" dirty="0" err="1"/>
              <a:t>name</a:t>
            </a:r>
            <a:r>
              <a:rPr lang="pt-BR" dirty="0"/>
              <a:t>: </a:t>
            </a:r>
          </a:p>
          <a:p>
            <a:pPr lvl="1"/>
            <a:r>
              <a:rPr lang="pt-BR" dirty="0"/>
              <a:t>3. Na janela </a:t>
            </a:r>
            <a:r>
              <a:rPr lang="pt-BR" dirty="0" err="1"/>
              <a:t>Flow</a:t>
            </a:r>
            <a:r>
              <a:rPr lang="pt-BR" dirty="0"/>
              <a:t> </a:t>
            </a:r>
            <a:r>
              <a:rPr lang="pt-BR" dirty="0" err="1"/>
              <a:t>Navigator</a:t>
            </a:r>
            <a:r>
              <a:rPr lang="pt-BR" dirty="0"/>
              <a:t>, selecione </a:t>
            </a:r>
            <a:r>
              <a:rPr lang="pt-BR" dirty="0" err="1"/>
              <a:t>Run</a:t>
            </a:r>
            <a:r>
              <a:rPr lang="pt-BR" dirty="0"/>
              <a:t> </a:t>
            </a:r>
            <a:r>
              <a:rPr lang="pt-BR" dirty="0" err="1"/>
              <a:t>Behavioral</a:t>
            </a:r>
            <a:r>
              <a:rPr lang="pt-BR" dirty="0"/>
              <a:t> </a:t>
            </a:r>
            <a:r>
              <a:rPr lang="pt-BR" dirty="0" err="1"/>
              <a:t>Simulation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4. Após os códigos serem compilados com sucesso, o simulador abre a janela do </a:t>
            </a:r>
            <a:r>
              <a:rPr lang="pt-BR" dirty="0" err="1"/>
              <a:t>Workspace</a:t>
            </a:r>
            <a:r>
              <a:rPr lang="pt-BR" dirty="0"/>
              <a:t>. </a:t>
            </a:r>
          </a:p>
          <a:p>
            <a:r>
              <a:rPr lang="pt-BR" dirty="0"/>
              <a:t>Por default, os objetos HDL da entidade top-</a:t>
            </a:r>
            <a:r>
              <a:rPr lang="pt-BR" dirty="0" err="1"/>
              <a:t>level</a:t>
            </a:r>
            <a:r>
              <a:rPr lang="pt-BR" dirty="0"/>
              <a:t> aparecem na janela </a:t>
            </a:r>
            <a:r>
              <a:rPr lang="pt-BR" dirty="0" err="1"/>
              <a:t>Waveform</a:t>
            </a:r>
            <a:r>
              <a:rPr lang="pt-BR" dirty="0"/>
              <a:t> e a simulação roda para 1000ns. Se desejado, selecione </a:t>
            </a:r>
            <a:r>
              <a:rPr lang="pt-BR" dirty="0" err="1"/>
              <a:t>Run</a:t>
            </a:r>
            <a:r>
              <a:rPr lang="pt-BR" dirty="0"/>
              <a:t> ≻ </a:t>
            </a:r>
            <a:r>
              <a:rPr lang="pt-BR" dirty="0" err="1"/>
              <a:t>Run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no menu para completar a simulação.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2066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no Vivado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F42FA8E-E46E-B1F9-D74F-86D8B34E69F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Customizar a forma de onda mostrada- É frequentemente necessário examinar os sinais e módulos de níveis inferiores. Esses sinais podem ser adicionados e a janela </a:t>
            </a:r>
            <a:r>
              <a:rPr lang="pt-BR" dirty="0" err="1"/>
              <a:t>Waveform</a:t>
            </a:r>
            <a:r>
              <a:rPr lang="pt-BR" dirty="0"/>
              <a:t> pode ser modificada de acordo. Por exemplo, para verificar os sinais dos dois comparadores de 1 bit, pode-se adicionar seus sinais de entrada e saída na janela. Isto pode ser feito como segue:</a:t>
            </a:r>
          </a:p>
          <a:p>
            <a:pPr lvl="1"/>
            <a:r>
              <a:rPr lang="pt-BR" dirty="0"/>
              <a:t>1. Na janela </a:t>
            </a:r>
            <a:r>
              <a:rPr lang="pt-BR" dirty="0" err="1"/>
              <a:t>Scope</a:t>
            </a:r>
            <a:r>
              <a:rPr lang="pt-BR" dirty="0"/>
              <a:t>, expanda o ícone com o nome do </a:t>
            </a:r>
            <a:r>
              <a:rPr lang="pt-BR" dirty="0" err="1"/>
              <a:t>testbench</a:t>
            </a:r>
            <a:r>
              <a:rPr lang="pt-BR" dirty="0"/>
              <a:t>, em seguida expanda o ícone </a:t>
            </a:r>
            <a:r>
              <a:rPr lang="pt-BR" dirty="0" err="1"/>
              <a:t>uut</a:t>
            </a:r>
            <a:r>
              <a:rPr lang="pt-BR" dirty="0"/>
              <a:t>, e então selecione a instância cujos sinais quer mostrar. A janela </a:t>
            </a:r>
            <a:r>
              <a:rPr lang="pt-BR" dirty="0" err="1"/>
              <a:t>Objects</a:t>
            </a:r>
            <a:r>
              <a:rPr lang="pt-BR" dirty="0"/>
              <a:t> é atualizada de acordo e lista os </a:t>
            </a:r>
            <a:r>
              <a:rPr lang="pt-BR" dirty="0" err="1"/>
              <a:t>ports</a:t>
            </a:r>
            <a:r>
              <a:rPr lang="pt-BR" dirty="0"/>
              <a:t> de entrada e saída internos da instância selecionada. </a:t>
            </a:r>
          </a:p>
          <a:p>
            <a:pPr lvl="1"/>
            <a:r>
              <a:rPr lang="pt-BR" dirty="0"/>
              <a:t>2. Na janela </a:t>
            </a:r>
            <a:r>
              <a:rPr lang="pt-BR" dirty="0" err="1"/>
              <a:t>Objects</a:t>
            </a:r>
            <a:r>
              <a:rPr lang="pt-BR" dirty="0"/>
              <a:t>, selecione os sinais que deseja mostrar e arraste para a janela </a:t>
            </a:r>
            <a:r>
              <a:rPr lang="pt-BR" dirty="0" err="1"/>
              <a:t>Waveform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3. Repita os passos prévios para mostrar os sinais de todas as instâncias de interesse. </a:t>
            </a:r>
          </a:p>
          <a:p>
            <a:pPr lvl="1"/>
            <a:r>
              <a:rPr lang="pt-BR" dirty="0"/>
              <a:t>4. Barras de divisão podem ser adicionadas à janela </a:t>
            </a:r>
            <a:r>
              <a:rPr lang="pt-BR" dirty="0" err="1"/>
              <a:t>Waveform</a:t>
            </a:r>
            <a:r>
              <a:rPr lang="pt-BR" dirty="0"/>
              <a:t> para organizar as formas de onda. No centro da janela </a:t>
            </a:r>
            <a:r>
              <a:rPr lang="pt-BR" dirty="0" err="1"/>
              <a:t>Waveform</a:t>
            </a:r>
            <a:r>
              <a:rPr lang="pt-BR" dirty="0"/>
              <a:t>, clique com o botão direito do mouse para abrir o menu. Selecione New </a:t>
            </a:r>
            <a:r>
              <a:rPr lang="pt-BR" dirty="0" err="1"/>
              <a:t>Divider</a:t>
            </a:r>
            <a:r>
              <a:rPr lang="pt-BR" dirty="0"/>
              <a:t> para adicionar uma barra de divisão e entre com o nome da estrutura top-</a:t>
            </a:r>
            <a:r>
              <a:rPr lang="pt-BR" dirty="0" err="1"/>
              <a:t>level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5. Repita o passo anterior para cada instância. Arraste a barra de divisão para separar os sinais de cada instância adequadamente. </a:t>
            </a:r>
          </a:p>
          <a:p>
            <a:pPr lvl="1"/>
            <a:r>
              <a:rPr lang="pt-BR" dirty="0"/>
              <a:t>6. Selecione o menu </a:t>
            </a:r>
            <a:r>
              <a:rPr lang="pt-BR" dirty="0" err="1"/>
              <a:t>Run</a:t>
            </a:r>
            <a:r>
              <a:rPr lang="pt-BR" dirty="0"/>
              <a:t> ≻ </a:t>
            </a:r>
            <a:r>
              <a:rPr lang="pt-BR" dirty="0" err="1"/>
              <a:t>Restart</a:t>
            </a:r>
            <a:r>
              <a:rPr lang="pt-BR" dirty="0"/>
              <a:t> para retornar a simulação para o início e então selecione </a:t>
            </a:r>
            <a:r>
              <a:rPr lang="pt-BR" dirty="0" err="1"/>
              <a:t>Run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para completar a nova simulação. As formas de onda são mostradas na figura. </a:t>
            </a:r>
          </a:p>
        </p:txBody>
      </p:sp>
    </p:spTree>
    <p:extLst>
      <p:ext uri="{BB962C8B-B14F-4D97-AF65-F5344CB8AC3E}">
        <p14:creationId xmlns:p14="http://schemas.microsoft.com/office/powerpoint/2010/main" val="1347457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no Vivado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2C3B9C6-B457-737F-6E1C-2895D24342E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464686"/>
            <a:ext cx="8229600" cy="44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99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no Vivado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A907EA7-1C93-02FA-E000-90ED79F0CD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O resultado da simulação deve ser copiado usando </a:t>
            </a:r>
            <a:r>
              <a:rPr lang="pt-BR" i="1" dirty="0"/>
              <a:t>Print </a:t>
            </a:r>
            <a:r>
              <a:rPr lang="pt-BR" i="1" dirty="0" err="1"/>
              <a:t>Screen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750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Passo 2. Adicionar códigos de </a:t>
            </a:r>
            <a:r>
              <a:rPr lang="pt-BR" i="1" dirty="0"/>
              <a:t>design</a:t>
            </a:r>
            <a:r>
              <a:rPr lang="pt-BR" dirty="0"/>
              <a:t> HDL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Depois que um projeto é criado, podemos adicionar arquivos HDL existentes ao projeto ou criar novos arquivos HDL. O procedimento para adicionar arquivos HDL existentes é o seguinte:</a:t>
            </a:r>
          </a:p>
          <a:p>
            <a:pPr lvl="1"/>
            <a:r>
              <a:rPr lang="pt-BR" dirty="0"/>
              <a:t>1.	Na </a:t>
            </a:r>
            <a:r>
              <a:rPr lang="pt-BR" dirty="0" err="1"/>
              <a:t>subjanela</a:t>
            </a:r>
            <a:r>
              <a:rPr lang="pt-BR" dirty="0"/>
              <a:t> </a:t>
            </a:r>
            <a:r>
              <a:rPr lang="pt-BR" dirty="0" err="1"/>
              <a:t>Flow</a:t>
            </a:r>
            <a:r>
              <a:rPr lang="pt-BR" dirty="0"/>
              <a:t> </a:t>
            </a:r>
            <a:r>
              <a:rPr lang="pt-BR" dirty="0" err="1"/>
              <a:t>Navigator</a:t>
            </a:r>
            <a:r>
              <a:rPr lang="pt-BR" dirty="0"/>
              <a:t>, expanda Project Manager e selecione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Sources</a:t>
            </a:r>
            <a:r>
              <a:rPr lang="pt-BR" dirty="0"/>
              <a:t>. Uma caixa de diálogo é exibida.</a:t>
            </a:r>
          </a:p>
          <a:p>
            <a:pPr lvl="1"/>
            <a:r>
              <a:rPr lang="pt-BR" dirty="0"/>
              <a:t>2.	Selecione o botão Adicionar ou criar fontes de design e clique em Avançar para prosseguir para a próxima caixa de diálogo.</a:t>
            </a:r>
          </a:p>
          <a:p>
            <a:pPr lvl="1"/>
            <a:r>
              <a:rPr lang="pt-BR" dirty="0"/>
              <a:t>3.	Nesta janela de diálogo, pressione o sinal “+” no meio da janela de diálogo. Uma pequena janela aparece com três itens: Adicionar arquivos..., Adicionar diretórios... e Criar arquivos...</a:t>
            </a:r>
          </a:p>
          <a:p>
            <a:pPr lvl="1"/>
            <a:r>
              <a:rPr lang="pt-BR" dirty="0"/>
              <a:t>4.	Clique no item Adicionar Arquivos.. e navegue até o local. Selecione os três arquivos comparadores e adicione-os à lista. Como alternativa, se os três arquivos estiverem na mesma pasta, clique em Adicionar Diretórios.. para adicionar o diretório.</a:t>
            </a:r>
          </a:p>
          <a:p>
            <a:pPr lvl="1"/>
            <a:r>
              <a:rPr lang="pt-BR" dirty="0"/>
              <a:t>5.	Após incluir todos os arquivos necessários, clique no botão Concluir. Os arquivos vão ser analisados e importados para o projeto e exibido hierarquicamente na </a:t>
            </a:r>
            <a:r>
              <a:rPr lang="pt-BR" dirty="0" err="1"/>
              <a:t>subjanela</a:t>
            </a:r>
            <a:r>
              <a:rPr lang="pt-BR" dirty="0"/>
              <a:t> Design </a:t>
            </a:r>
            <a:r>
              <a:rPr lang="pt-BR" dirty="0" err="1"/>
              <a:t>Sources</a:t>
            </a:r>
            <a:r>
              <a:rPr lang="pt-BR" dirty="0"/>
              <a:t> da </a:t>
            </a:r>
            <a:r>
              <a:rPr lang="pt-BR" dirty="0" err="1"/>
              <a:t>subjanela</a:t>
            </a:r>
            <a:r>
              <a:rPr lang="pt-BR" dirty="0"/>
              <a:t> </a:t>
            </a:r>
            <a:r>
              <a:rPr lang="pt-BR" dirty="0" err="1"/>
              <a:t>Sources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24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Passo 3. Adicionar arquivo de </a:t>
            </a:r>
            <a:r>
              <a:rPr lang="pt-BR" i="1" dirty="0" err="1"/>
              <a:t>constraints</a:t>
            </a:r>
            <a:endParaRPr lang="pt-BR" i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O procedimento para adicionar o arquivo de restrição a um projeto é semelhante ao de adicionar um arquivo de design:</a:t>
            </a:r>
          </a:p>
          <a:p>
            <a:pPr lvl="1"/>
            <a:r>
              <a:rPr lang="pt-BR" dirty="0"/>
              <a:t>1.	Na </a:t>
            </a:r>
            <a:r>
              <a:rPr lang="pt-BR" dirty="0" err="1"/>
              <a:t>subjanela</a:t>
            </a:r>
            <a:r>
              <a:rPr lang="pt-BR" dirty="0"/>
              <a:t> </a:t>
            </a:r>
            <a:r>
              <a:rPr lang="pt-BR" dirty="0" err="1"/>
              <a:t>Flow</a:t>
            </a:r>
            <a:r>
              <a:rPr lang="pt-BR" dirty="0"/>
              <a:t> </a:t>
            </a:r>
            <a:r>
              <a:rPr lang="pt-BR" dirty="0" err="1"/>
              <a:t>Navigator</a:t>
            </a:r>
            <a:r>
              <a:rPr lang="pt-BR" dirty="0"/>
              <a:t>, expanda Project Manager e selecione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Sources</a:t>
            </a:r>
            <a:r>
              <a:rPr lang="pt-BR" dirty="0"/>
              <a:t>. Uma caixa de diálogo é exibida.</a:t>
            </a:r>
          </a:p>
          <a:p>
            <a:pPr lvl="1"/>
            <a:r>
              <a:rPr lang="pt-BR" dirty="0"/>
              <a:t>2.	Selecione o botão Adicionar ou criar </a:t>
            </a:r>
            <a:r>
              <a:rPr lang="pt-BR" dirty="0" err="1"/>
              <a:t>constraints</a:t>
            </a:r>
            <a:r>
              <a:rPr lang="pt-BR" dirty="0"/>
              <a:t> e clique em Avançar para prosseguir para a próxima caixa de diálogo.</a:t>
            </a:r>
          </a:p>
          <a:p>
            <a:pPr lvl="1"/>
            <a:r>
              <a:rPr lang="pt-BR" dirty="0"/>
              <a:t>3.	Nesta janela de diálogo, pressione o sinal "+".</a:t>
            </a:r>
          </a:p>
          <a:p>
            <a:pPr lvl="1"/>
            <a:r>
              <a:rPr lang="pt-BR" dirty="0"/>
              <a:t>4.	Clique em Adicionar arquivos... e navegue até o local. Selecione nexys4_ddr_chu.xdc e marque os arquivos de </a:t>
            </a:r>
            <a:r>
              <a:rPr lang="pt-BR" dirty="0" err="1"/>
              <a:t>constraints</a:t>
            </a:r>
            <a:r>
              <a:rPr lang="pt-BR" dirty="0"/>
              <a:t> de cópia na caixa do projeto.</a:t>
            </a:r>
          </a:p>
          <a:p>
            <a:pPr lvl="1"/>
            <a:r>
              <a:rPr lang="pt-BR" dirty="0"/>
              <a:t>5.	Clique no botão Concluir. O arquivo será importado para o projeto e exibido na pasta </a:t>
            </a:r>
            <a:r>
              <a:rPr lang="pt-BR" dirty="0" err="1"/>
              <a:t>Constraints</a:t>
            </a:r>
            <a:r>
              <a:rPr lang="pt-BR" dirty="0"/>
              <a:t> da </a:t>
            </a:r>
            <a:r>
              <a:rPr lang="pt-BR" dirty="0" err="1"/>
              <a:t>subjanela</a:t>
            </a:r>
            <a:r>
              <a:rPr lang="pt-BR" dirty="0"/>
              <a:t> </a:t>
            </a:r>
            <a:r>
              <a:rPr lang="pt-BR" dirty="0" err="1"/>
              <a:t>Sources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6.	Clique no arquivo e ele aparecerá na </a:t>
            </a:r>
            <a:r>
              <a:rPr lang="pt-BR" dirty="0" err="1"/>
              <a:t>subjanela</a:t>
            </a:r>
            <a:r>
              <a:rPr lang="pt-BR" dirty="0"/>
              <a:t> </a:t>
            </a:r>
            <a:r>
              <a:rPr lang="pt-BR" dirty="0" err="1"/>
              <a:t>Workplace</a:t>
            </a:r>
            <a:r>
              <a:rPr lang="pt-BR" dirty="0"/>
              <a:t>. Comente as restrições associadas aos sinais de E/S não utilizados e salve o arquivo.</a:t>
            </a:r>
          </a:p>
        </p:txBody>
      </p:sp>
    </p:spTree>
    <p:extLst>
      <p:ext uri="{BB962C8B-B14F-4D97-AF65-F5344CB8AC3E}">
        <p14:creationId xmlns:p14="http://schemas.microsoft.com/office/powerpoint/2010/main" val="333349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Passo 4. Executar síntese, implementação e geração de </a:t>
            </a:r>
            <a:r>
              <a:rPr lang="pt-BR" i="1" dirty="0" err="1"/>
              <a:t>bitstream</a:t>
            </a:r>
            <a:endParaRPr lang="pt-BR" i="1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789983A-6D71-B080-A7DD-4D3AB0B6BC1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0100" y="1697037"/>
            <a:ext cx="75438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6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Seguindo o passo a passo</a:t>
            </a:r>
            <a:br>
              <a:rPr lang="pt-BR" dirty="0"/>
            </a:br>
            <a:r>
              <a:rPr lang="pt-BR" dirty="0"/>
              <a:t>Abrir o Vivado e clicar em </a:t>
            </a:r>
            <a:r>
              <a:rPr lang="pt-BR" i="1" dirty="0" err="1"/>
              <a:t>Create</a:t>
            </a:r>
            <a:r>
              <a:rPr lang="pt-BR" i="1" dirty="0"/>
              <a:t> Project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ED7A80C-4B18-EA82-BC5F-08F80776836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4317"/>
            <a:ext cx="82296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em">
  <a:themeElements>
    <a:clrScheme name="Origem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em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em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1460</TotalTime>
  <Words>2238</Words>
  <Application>Microsoft Office PowerPoint</Application>
  <PresentationFormat>Apresentação na tela (4:3)</PresentationFormat>
  <Paragraphs>147</Paragraphs>
  <Slides>55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0" baseType="lpstr">
      <vt:lpstr>Bookman Old Style</vt:lpstr>
      <vt:lpstr>Gill Sans MT</vt:lpstr>
      <vt:lpstr>Wingdings</vt:lpstr>
      <vt:lpstr>Wingdings 3</vt:lpstr>
      <vt:lpstr>Origem</vt:lpstr>
      <vt:lpstr>ELE08572-Sistemas Digitais</vt:lpstr>
      <vt:lpstr>Projeto 01- Comparador de dois bits</vt:lpstr>
      <vt:lpstr>Recomendações iniciais</vt:lpstr>
      <vt:lpstr>Criando um novo projeto no Vivado</vt:lpstr>
      <vt:lpstr>Passo 1. Criar um projeto de implementação</vt:lpstr>
      <vt:lpstr>Passo 2. Adicionar códigos de design HDL</vt:lpstr>
      <vt:lpstr>Passo 3. Adicionar arquivo de constraints</vt:lpstr>
      <vt:lpstr>Passo 4. Executar síntese, implementação e geração de bitstream</vt:lpstr>
      <vt:lpstr>Seguindo o passo a passo Abrir o Vivado e clicar em Create Project</vt:lpstr>
      <vt:lpstr>Clicar em Next</vt:lpstr>
      <vt:lpstr>Entrar com nome do projeto, o diretório para salvar e clicar em Next</vt:lpstr>
      <vt:lpstr>Escolher RTL Project, e não especificar as fontes neste momento e clicar em Next</vt:lpstr>
      <vt:lpstr>Especificar a FPGA utilizada de acordo com a figura e clicar em Next</vt:lpstr>
      <vt:lpstr>Clicar em Finish</vt:lpstr>
      <vt:lpstr>No lado esquerdo em PROJECT MANAGER clicar em Add Sources</vt:lpstr>
      <vt:lpstr>Escolher Add or create design sources e clicar em Next</vt:lpstr>
      <vt:lpstr>Clicar com botão direito do mouse no “+” e depois em Add files.</vt:lpstr>
      <vt:lpstr>Buscar os arquivos vhd do projeto na máquina, selecionar e clicar em Ok</vt:lpstr>
      <vt:lpstr>Clicar em Finish quando todos os arquivos do projeto tiverem sido adicionados</vt:lpstr>
      <vt:lpstr>Novamente, no lado esquerdo em PROJECT MANAGER clicar em Add Sources</vt:lpstr>
      <vt:lpstr>Escolher Add or create constraints e clicar em Next</vt:lpstr>
      <vt:lpstr>Clicar no “+” e depois em Add Files</vt:lpstr>
      <vt:lpstr>Buscar o arquivo xdc da Nexys A7 na máquina, selecionar e clicar em Ok</vt:lpstr>
      <vt:lpstr>Clicar em Finish</vt:lpstr>
      <vt:lpstr>Na subjanela Sources clicar duas vezes no nome do arquivo xdc para editar</vt:lpstr>
      <vt:lpstr>Editar o arquivo xdc</vt:lpstr>
      <vt:lpstr>Editar o arquivo xdc</vt:lpstr>
      <vt:lpstr>Salvar as alterações no arquivo xdc</vt:lpstr>
      <vt:lpstr>Expandir SYNTHESIS do lado esquerdo e clicar em Run Synthesis. Clicar em Ok</vt:lpstr>
      <vt:lpstr>Síntese finalizada, clicar em Ok para iniciar implementação</vt:lpstr>
      <vt:lpstr>Clicar em Ok para continuar implementação</vt:lpstr>
      <vt:lpstr>Implementação finalizada. Clicar em Ok para gerar bitstream</vt:lpstr>
      <vt:lpstr>Clicar em Ok para continuar a geração do bitstream</vt:lpstr>
      <vt:lpstr>Geração de bitstream finalizada. Clicar em Ok para abrir Hardware Manager</vt:lpstr>
      <vt:lpstr>Hardware Manager aberto não conectado</vt:lpstr>
      <vt:lpstr>Conectando o hardware</vt:lpstr>
      <vt:lpstr>Expandir Open Hardware Manager, clicar em Open Target e depois em Auto Connect</vt:lpstr>
      <vt:lpstr>Hardware Manager aberto conectado</vt:lpstr>
      <vt:lpstr>Clicar em Program Device e em xc7a100t_0</vt:lpstr>
      <vt:lpstr>Clicar em Program na janela</vt:lpstr>
      <vt:lpstr>Testar usando a placa Nexys</vt:lpstr>
      <vt:lpstr>Relatório de síntese e mensagens</vt:lpstr>
      <vt:lpstr>Segunda parte - Simulação</vt:lpstr>
      <vt:lpstr>Criar projeto para simular</vt:lpstr>
      <vt:lpstr>Simulação no Vivado</vt:lpstr>
      <vt:lpstr>Simulação no Vivado</vt:lpstr>
      <vt:lpstr>Simulação no Vivado</vt:lpstr>
      <vt:lpstr>Simulação no Vivado</vt:lpstr>
      <vt:lpstr>Simulação no Vivado</vt:lpstr>
      <vt:lpstr>Simulação no Vivado</vt:lpstr>
      <vt:lpstr>Simulação no Vivado</vt:lpstr>
      <vt:lpstr>Simulação no Vivado</vt:lpstr>
      <vt:lpstr>Simulação no Vivado</vt:lpstr>
      <vt:lpstr>Simulação no Vivado</vt:lpstr>
      <vt:lpstr>Simulação no Vivado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ELE08572-Sistemas Digitais</dc:title>
  <dc:creator>Eliete Maria de Oliveira Caldeira</dc:creator>
  <cp:lastModifiedBy>UFES</cp:lastModifiedBy>
  <cp:revision>205</cp:revision>
  <dcterms:created xsi:type="dcterms:W3CDTF">2018-02-19T15:01:38Z</dcterms:created>
  <dcterms:modified xsi:type="dcterms:W3CDTF">2022-05-11T15:37:59Z</dcterms:modified>
</cp:coreProperties>
</file>